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5" r:id="rId17"/>
    <p:sldId id="281" r:id="rId18"/>
    <p:sldId id="282" r:id="rId19"/>
    <p:sldId id="292" r:id="rId20"/>
    <p:sldId id="284" r:id="rId21"/>
    <p:sldId id="293" r:id="rId22"/>
    <p:sldId id="294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8.jpeg"/><Relationship Id="rId5" Type="http://schemas.openxmlformats.org/officeDocument/2006/relationships/image" Target="../media/image16.pn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09.12\videoplayback%20(9)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6" Type="http://schemas.microsoft.com/office/2007/relationships/media" Target="../media/media2.mp3"/><Relationship Id="rId1" Type="http://schemas.openxmlformats.org/officeDocument/2006/relationships/audio" Target="../media/media2.mp3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20.xml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3152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Переход от политики «военного коммунизма» к </a:t>
            </a:r>
            <a:r>
              <a:rPr lang="ru-RU" sz="3200" dirty="0" err="1" smtClean="0"/>
              <a:t>НЭПу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/>
              <a:t>Исследовательский вопрос: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чем положительные итоги новой экономической политики для Казахстана?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43057" y="3026747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20000"/>
              </a:spcBef>
              <a:buSzPct val="150000"/>
            </a:pPr>
            <a:endParaRPr lang="ru-RU" sz="1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20000"/>
              </a:spcBef>
              <a:buSzPct val="150000"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истории:  </a:t>
            </a:r>
            <a:r>
              <a:rPr lang="ru-RU" sz="1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Хамитова</a:t>
            </a: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А.Ж.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804234" y="685800"/>
            <a:ext cx="37460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 ОШ села Симферопольское»  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asty.eu/wp-content/uploads/2013/03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98076"/>
            <a:ext cx="2123843" cy="24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to-Gde-Kogda-Chto-nasha-zhizn_-Иgra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" y="6250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этому декрету земли Сибирских и Уральских казаков возвращались казахам. Казахи по левобережью Урала получили свыше 208 тыс. десятин земли,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Жетысу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коренному населению (казахам, киргизам и уйгурам) вернули 460 тыс. десятин земли, отобранные после восстания 1916 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514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4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4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3400" y="3124200"/>
            <a:ext cx="6295216" cy="2133600"/>
          </a:xfrm>
          <a:prstGeom prst="wedgeRectCallout">
            <a:avLst>
              <a:gd name="adj1" fmla="val -52370"/>
              <a:gd name="adj2" fmla="val 5733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/>
              <a:t>В апреле 1921 г. был издан декрет о возврате земель, главная цель которого - это наделение бедноты землей, отобранной царизмом.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41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pPr lvl="0"/>
            <a:r>
              <a:rPr lang="ru-RU" sz="2400" dirty="0" smtClean="0"/>
              <a:t>О каком периоде в истории Казахстана говорят данные факты:</a:t>
            </a:r>
          </a:p>
          <a:p>
            <a:pPr lvl="0">
              <a:buNone/>
            </a:pPr>
            <a:r>
              <a:rPr lang="ru-RU" sz="2400" dirty="0" smtClean="0"/>
              <a:t>     В упадок пришло сельское хозяйство республики, прежде всего животноводство. Поголовье скота уменьшилось более чем на 10,8 млн. голов. В Уральской губернии посевные площади сократились в два с лишним раза, в Семиречье – почти в 3 раза. Хозяйственные трудности усугубились в 1921 году неурожаем зерновых и, как следствие, голодом, охватившим значительную территорию Казахстана.</a:t>
            </a:r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616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616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09600" y="1066800"/>
            <a:ext cx="6400800" cy="5257800"/>
          </a:xfrm>
          <a:prstGeom prst="wedgeRectCallout">
            <a:avLst>
              <a:gd name="adj1" fmla="val -52370"/>
              <a:gd name="adj2" fmla="val 5733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ВОЕННЫЙ КОММУНИЗМ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1920 -1921 годах очаги недовольства, вылившегося в открытые выступления, возникли в Семипалатинской области, а также в Кустанайском,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Акмолинском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Петропавловском, Кокчетавском уездах. Их лозунгами были: “За Советы без коммунистов!”, “Долой продразверстку!”, “Долой продовольственную диктатуру!”.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9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Что позволило мобилизовать все потенциальные возможности </a:t>
            </a:r>
            <a:r>
              <a:rPr lang="ru-RU" sz="2400" b="1" dirty="0" err="1" smtClean="0">
                <a:latin typeface="Bookman Old Style" pitchFamily="18" charset="0"/>
              </a:rPr>
              <a:t>шаруа</a:t>
            </a:r>
            <a:r>
              <a:rPr lang="ru-RU" sz="2400" b="1" dirty="0" smtClean="0">
                <a:latin typeface="Bookman Old Style" pitchFamily="18" charset="0"/>
              </a:rPr>
              <a:t> и переселенческого крестьянства для восстановления сельского хозяйства?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718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718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0359" y="2947986"/>
            <a:ext cx="5110163" cy="838201"/>
          </a:xfrm>
          <a:prstGeom prst="wedgeRectCallout">
            <a:avLst>
              <a:gd name="adj1" fmla="val 66102"/>
              <a:gd name="adj2" fmla="val 3603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НЭП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2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362200" y="1000125"/>
            <a:ext cx="4352925" cy="55721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Байтурсынов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писал: «Казахи должны быть на фронте, наравне с другими нациями с оружием в руках защищать     страну, а привлечение к     «черной» работе      считаем унизительным».</a:t>
            </a: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8215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3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8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8213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9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43000"/>
            <a:ext cx="2193692" cy="2743200"/>
          </a:xfrm>
          <a:prstGeom prst="rect">
            <a:avLst/>
          </a:prstGeom>
        </p:spPr>
      </p:pic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914400" y="1371600"/>
            <a:ext cx="6019800" cy="4343400"/>
          </a:xfrm>
          <a:prstGeom prst="wedgeRectCallout">
            <a:avLst>
              <a:gd name="adj1" fmla="val -60125"/>
              <a:gd name="adj2" fmla="val 7831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Царский указ от 25 июня 1916г.</a:t>
            </a:r>
          </a:p>
          <a:p>
            <a:pPr algn="ctr"/>
            <a:r>
              <a:rPr lang="ru-RU" sz="2800" dirty="0" smtClean="0"/>
              <a:t>все мужское трудоспособное население в возрасте от 19 до 43 лет подлежало набору для работ по обустройству оборонительных сооружений в прифронтовой полосе.</a:t>
            </a:r>
          </a:p>
          <a:p>
            <a:pPr algn="ctr"/>
            <a:r>
              <a:rPr lang="ru-RU" sz="2800" dirty="0" smtClean="0"/>
              <a:t>Последствие:  национально освободительное  движение 1916 года 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9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события по датам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1913‒1918 гг.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1916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1917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1917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1920 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4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1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3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09600" y="914400"/>
            <a:ext cx="6172200" cy="3429000"/>
          </a:xfrm>
          <a:prstGeom prst="wedgeRectCallout">
            <a:avLst>
              <a:gd name="adj1" fmla="val 58630"/>
              <a:gd name="adj2" fmla="val 10909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1913‒1918 гг. – Издание общенациональной газеты «Казах». </a:t>
            </a:r>
          </a:p>
          <a:p>
            <a:r>
              <a:rPr lang="ru-RU" sz="2400" dirty="0" smtClean="0"/>
              <a:t>1916 г. – Национально-освободительное движение в Казахстане и Средней Азии.</a:t>
            </a:r>
          </a:p>
          <a:p>
            <a:r>
              <a:rPr lang="ru-RU" sz="2400" dirty="0" smtClean="0"/>
              <a:t>1917 г. – Создание партии «</a:t>
            </a:r>
            <a:r>
              <a:rPr lang="ru-RU" sz="2400" dirty="0" err="1" smtClean="0"/>
              <a:t>Алаш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1917 г. – II </a:t>
            </a:r>
            <a:r>
              <a:rPr lang="ru-RU" sz="2400" dirty="0" err="1" smtClean="0"/>
              <a:t>Всеказахский</a:t>
            </a:r>
            <a:r>
              <a:rPr lang="ru-RU" sz="2400" dirty="0" smtClean="0"/>
              <a:t> съезд в Оренбурге. Образование правительства </a:t>
            </a:r>
            <a:r>
              <a:rPr lang="ru-RU" sz="2400" dirty="0" err="1" smtClean="0"/>
              <a:t>Алаш-Орда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1920 г. – Образование Киргизской (Казахской) АССР. </a:t>
            </a: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592028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5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7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026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025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5355" y="5949617"/>
            <a:ext cx="798645" cy="90838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1" y="1000125"/>
            <a:ext cx="6257924" cy="4029075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u="sng" dirty="0" smtClean="0"/>
              <a:t>Земельно-водная реформа 1921-1922 гг.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апреле 1921 г. был издан декрет о возврат земель, главная цель которого - это наделение бедноты землей, ото­бранной царизмом. По этому декрету земли Сибирских и Уральских казаков возвращались казахам. Казахи по левобережью Урала получили свыше 208 тыс. десятин земли, в </a:t>
            </a:r>
            <a:r>
              <a:rPr lang="ru-RU" sz="2400" dirty="0" err="1" smtClean="0"/>
              <a:t>Жетысу</a:t>
            </a:r>
            <a:r>
              <a:rPr lang="ru-RU" sz="2400" dirty="0" smtClean="0"/>
              <a:t> коренному населению (казахам, кир­гизам и уйгурам) вернули 460 тыс. десятин земли, отобранные после восстания 1916 г. 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сыграл большую роль в проведении земельно-водной реформы и в укреплении Советской власти в аулах.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457200" y="1905000"/>
            <a:ext cx="6476999" cy="3352800"/>
          </a:xfrm>
          <a:prstGeom prst="wedgeRectCallout">
            <a:avLst>
              <a:gd name="adj1" fmla="val 52670"/>
              <a:gd name="adj2" fmla="val 9429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Союз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Кошчи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сыграл большую роль в укреплении Советской власти в аулах и проведении земельно-водной реформы.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Создан в 1921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" grpId="0" build="p"/>
      <p:bldP spid="4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3464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58775" y="547783"/>
            <a:ext cx="6257925" cy="4557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1600" b="1" dirty="0">
                <a:latin typeface="Bookman Old Style" pitchFamily="18" charset="0"/>
              </a:rPr>
              <a:t>ЧЕРНЫЙ ЯЩИК:</a:t>
            </a:r>
          </a:p>
          <a:p>
            <a:pPr marL="0" indent="0"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То, что лежит в черном ящике, неотъемлемая часть жизни человека со времен «Неолитической революции»  истории человечества. Об этом рассказывают страницы древней истории, истории средневековья, нового времени, а также современность не может обойтись без этого.   Об этом слагались песни, стихи загадки и пословицы одна из таких загадок  «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Меня бьют, колотят, режут, а я все терплю, людям добром плачу.»</a:t>
            </a:r>
          </a:p>
          <a:p>
            <a:pPr marL="0" indent="0"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Вопрос: Что находится в черном ящике?</a:t>
            </a:r>
          </a:p>
          <a:p>
            <a:pPr marL="0" indent="0">
              <a:buNone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538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537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2209800" y="3048000"/>
            <a:ext cx="3962400" cy="1600200"/>
          </a:xfrm>
          <a:prstGeom prst="wedgeRectCallout">
            <a:avLst>
              <a:gd name="adj1" fmla="val -56587"/>
              <a:gd name="adj2" fmla="val 8966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0454" y="5341168"/>
            <a:ext cx="1743075" cy="1324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9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uiExpand="1" build="p"/>
      <p:bldP spid="67" grpId="0" animBg="1"/>
      <p:bldP spid="68" grpId="0" animBg="1"/>
      <p:bldP spid="4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политическая цель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НЭПа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1285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4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5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1283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4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9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7863" y="1905000"/>
            <a:ext cx="6780137" cy="3429000"/>
          </a:xfrm>
          <a:prstGeom prst="wedgeRectCallout">
            <a:avLst>
              <a:gd name="adj1" fmla="val 59434"/>
              <a:gd name="adj2" fmla="val 9719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политическая цель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НЭПа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снять социальную напряжённость, укрепить социальную базу советской власти в виде союза рабочих и крестьян.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76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Какие изменения произошли в результате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НЭПа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230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304800" y="914400"/>
            <a:ext cx="7243763" cy="4495799"/>
          </a:xfrm>
          <a:prstGeom prst="wedgeRectCallout">
            <a:avLst>
              <a:gd name="adj1" fmla="val -36522"/>
              <a:gd name="adj2" fmla="val 7914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Продналог 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Аренда земли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наемного труда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Кооперация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Частная торговля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Общество сельхоз кредита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Отмена всеобщей трудовой повинности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Проведена Земельно-водная реформа 1921-1922 г.г.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66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257925" cy="5572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 smtClean="0">
                <a:latin typeface="Bookman Old Style" pitchFamily="18" charset="0"/>
              </a:rPr>
              <a:t>БЛИЦ</a:t>
            </a:r>
            <a:r>
              <a:rPr lang="ru-RU" sz="2800" b="1" dirty="0">
                <a:latin typeface="Bookman Old Style" pitchFamily="18" charset="0"/>
              </a:rPr>
              <a:t>:</a:t>
            </a:r>
          </a:p>
          <a:p>
            <a:pPr marL="0" indent="0">
              <a:buNone/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fontAlgn="base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Продразверстка это?</a:t>
            </a:r>
          </a:p>
          <a:p>
            <a:pPr fontAlgn="base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Продналог – это?</a:t>
            </a:r>
          </a:p>
          <a:p>
            <a:pPr fontAlgn="base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НЭП – это?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3339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4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5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6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8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3337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8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33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228600" y="914400"/>
            <a:ext cx="6553200" cy="4800600"/>
          </a:xfrm>
          <a:prstGeom prst="wedgeRectCallout">
            <a:avLst>
              <a:gd name="adj1" fmla="val -39875"/>
              <a:gd name="adj2" fmla="val 71119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/>
              <a:t>1. Продразвёрстка</a:t>
            </a:r>
            <a:r>
              <a:rPr lang="ru-RU" sz="2000" dirty="0" smtClean="0"/>
              <a:t> — политика обеспечения заготовок продовольствия за счёт обложения крестьян налогом в виде зерновых («хлеб») и других продуктов, проводившаяся в период с 1916 по 1921 год.</a:t>
            </a:r>
          </a:p>
          <a:p>
            <a:r>
              <a:rPr lang="ru-RU" sz="2000" b="1" dirty="0" smtClean="0"/>
              <a:t>2. Продналог</a:t>
            </a:r>
            <a:r>
              <a:rPr lang="ru-RU" sz="2000" dirty="0" smtClean="0"/>
              <a:t> — твёрдофиксированный продовольственный натуральный налог, взимавшийся с крестьянских хозяйств, введённый декретом ВЦИК от 21 марта 1921 года взамен продразвёрстки. Был первым актом Новой экономической политики.</a:t>
            </a:r>
          </a:p>
          <a:p>
            <a:r>
              <a:rPr lang="ru-RU" sz="2000" dirty="0" smtClean="0"/>
              <a:t>3. </a:t>
            </a:r>
            <a:r>
              <a:rPr lang="ru-RU" sz="2000" b="1" dirty="0" smtClean="0"/>
              <a:t>Новая</a:t>
            </a:r>
            <a:r>
              <a:rPr lang="ru-RU" sz="2000" dirty="0" smtClean="0"/>
              <a:t> </a:t>
            </a:r>
            <a:r>
              <a:rPr lang="ru-RU" sz="2000" b="1" dirty="0" smtClean="0"/>
              <a:t>экономическая</a:t>
            </a:r>
            <a:r>
              <a:rPr lang="ru-RU" sz="2000" dirty="0" smtClean="0"/>
              <a:t> </a:t>
            </a:r>
            <a:r>
              <a:rPr lang="ru-RU" sz="2000" b="1" dirty="0" smtClean="0"/>
              <a:t>политика</a:t>
            </a:r>
            <a:r>
              <a:rPr lang="ru-RU" sz="2000" dirty="0" smtClean="0"/>
              <a:t> (</a:t>
            </a:r>
            <a:r>
              <a:rPr lang="ru-RU" sz="2000" b="1" dirty="0" smtClean="0"/>
              <a:t>НЭП</a:t>
            </a:r>
            <a:r>
              <a:rPr lang="ru-RU" sz="2000" dirty="0" smtClean="0"/>
              <a:t>) — хозяйственная политика большевиков, провозглашённая в 1921 г. на X Съезде РКП(б), сменившая политику «военного коммунизма» и направленная на восстановление экономики страны и переход к социализму.</a:t>
            </a: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AutoShape 2" descr="Сталинград сквозь Волгоград - Фоторепортаж -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0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ru-RU" dirty="0" smtClean="0"/>
              <a:t>8.3.1.7 - анализировать последствия политики командно-административной системы в 20–30 гг. ХХ века;</a:t>
            </a:r>
          </a:p>
          <a:p>
            <a:r>
              <a:rPr lang="ru-RU" dirty="0" smtClean="0"/>
              <a:t>8.4.1.1 - на основе сравнения различных источников и аргументов анализировать изменения, произошедшие в результате новой экономической политики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0" descr="C:\Users\асхат\Desktop\фото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 l="1002" t="7151" b="39216"/>
          <a:stretch>
            <a:fillRect/>
          </a:stretch>
        </p:blipFill>
        <p:spPr bwMode="auto">
          <a:xfrm>
            <a:off x="533399" y="1676400"/>
            <a:ext cx="75311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 descr="C:\Users\асхат\Desktop\урок\Новая папка (3)\нэп\13L47Z9CNYQfXgM8E291Po74fTj4vC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3352800"/>
            <a:ext cx="2304256" cy="147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208756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143000"/>
            <a:ext cx="6257925" cy="5429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«Разорение, нужда, обнищание»</a:t>
            </a:r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435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435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5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pic>
        <p:nvPicPr>
          <p:cNvPr id="41" name="Picture 2" descr="http://masty.eu/wp-content/uploads/2013/03/sov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асхат\Desktop\урок\Новая папка (3)\нэп\x_9c25f969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2362200"/>
            <a:ext cx="207579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5" descr="C:\Users\асхат\Desktop\урок\Новая папка (3)\нэп\5905711B-BC6C-4D15-BB49-A90EEDFCCC15_mw800.jp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286000"/>
            <a:ext cx="1993101" cy="134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1905000" y="4038600"/>
            <a:ext cx="4876800" cy="914400"/>
          </a:xfrm>
          <a:prstGeom prst="wedgeRectCallout">
            <a:avLst>
              <a:gd name="adj1" fmla="val 42457"/>
              <a:gd name="adj2" fmla="val 94605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коммунизм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ru-RU" dirty="0" smtClean="0"/>
              <a:t>Составьте кластер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2514600"/>
            <a:ext cx="2358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НЭП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52600" y="34290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3581400"/>
            <a:ext cx="76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62600" y="34290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62600" y="30480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71600" y="29718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43888" cy="3048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660033"/>
                </a:solidFill>
                <a:latin typeface="Times New Roman" pitchFamily="18" charset="0"/>
              </a:rPr>
              <a:t>20 марта 1921 года состоялся Х съезд РКП(б).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200400" y="2667000"/>
            <a:ext cx="18288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НЭП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953000" y="4800600"/>
            <a:ext cx="1981200" cy="1219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Мелкие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предприятия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сдавались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в аренду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1000" y="3352800"/>
            <a:ext cx="2057400" cy="1295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Разрешалось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 брать и сдавать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 землю в аренду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905000" y="5029200"/>
            <a:ext cx="25146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Применять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наемный труд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867400" y="990600"/>
            <a:ext cx="2286000" cy="1447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Отмена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карточной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 системы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снабжения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943600" y="2971800"/>
            <a:ext cx="2667000" cy="1066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Отмена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трудовой повинности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33400" y="1600200"/>
            <a:ext cx="1828800" cy="1066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Продналог 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200400" y="1066800"/>
            <a:ext cx="19812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Переход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на хозрасчет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1148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4384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438400" y="34290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3581400" y="37338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4800600" y="35814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5029200" y="3276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4724400" y="1828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Д/ </a:t>
            </a:r>
            <a:r>
              <a:rPr lang="ru-RU" dirty="0" err="1" smtClean="0"/>
              <a:t>з</a:t>
            </a:r>
            <a:r>
              <a:rPr lang="ru-RU" dirty="0" smtClean="0"/>
              <a:t> 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91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1.Что такое НЭП?</a:t>
            </a:r>
          </a:p>
          <a:p>
            <a:pPr algn="ctr"/>
            <a:r>
              <a:rPr lang="ru-RU" dirty="0" smtClean="0"/>
              <a:t>2. Когда был определен курс на НЭП?</a:t>
            </a:r>
          </a:p>
          <a:p>
            <a:pPr algn="ctr"/>
            <a:r>
              <a:rPr lang="ru-RU" dirty="0" smtClean="0"/>
              <a:t>3. Назовите причины проведения </a:t>
            </a:r>
            <a:r>
              <a:rPr lang="ru-RU" dirty="0" err="1" smtClean="0"/>
              <a:t>НЭПа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4.Что означала новая экономическая политика?</a:t>
            </a:r>
          </a:p>
          <a:p>
            <a:pPr algn="ctr"/>
            <a:r>
              <a:rPr lang="ru-RU" dirty="0" smtClean="0"/>
              <a:t>5. В чем заключалась противоречивость новой политики в Казахстане?</a:t>
            </a:r>
          </a:p>
          <a:p>
            <a:pPr algn="ctr"/>
            <a:r>
              <a:rPr lang="ru-RU" dirty="0" smtClean="0"/>
              <a:t>6. Опишите, как проходило восстановление народного хозяйства.</a:t>
            </a:r>
          </a:p>
          <a:p>
            <a:pPr algn="ctr"/>
            <a:r>
              <a:rPr lang="ru-RU" dirty="0" smtClean="0"/>
              <a:t> 7. Опишите, что сыграло важную роль в выходе из кризиса сельского хозяйства.</a:t>
            </a:r>
          </a:p>
          <a:p>
            <a:pPr algn="ctr"/>
            <a:r>
              <a:rPr lang="ru-RU" dirty="0" smtClean="0"/>
              <a:t>8. Объясните, почему возникла необходимость земельно-водной реформы в </a:t>
            </a:r>
            <a:r>
              <a:rPr lang="ru-RU" dirty="0" err="1" smtClean="0"/>
              <a:t>Жетысу</a:t>
            </a:r>
            <a:r>
              <a:rPr lang="ru-RU" dirty="0" smtClean="0"/>
              <a:t> и Южном Казахстане?</a:t>
            </a:r>
          </a:p>
          <a:p>
            <a:pPr algn="ctr"/>
            <a:r>
              <a:rPr lang="ru-RU" dirty="0" smtClean="0"/>
              <a:t>9. Опишите сущность новой экономической политики.</a:t>
            </a:r>
          </a:p>
          <a:p>
            <a:pPr algn="ctr"/>
            <a:r>
              <a:rPr lang="ru-RU" dirty="0" smtClean="0"/>
              <a:t>10. Как вы считаете, что являлось  тяжелым наследием колониальной политики в Казахстане?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43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905001"/>
            <a:ext cx="7772400" cy="1676400"/>
          </a:xfrm>
        </p:spPr>
        <p:txBody>
          <a:bodyPr/>
          <a:lstStyle/>
          <a:p>
            <a:r>
              <a:rPr lang="ru-RU" dirty="0" smtClean="0"/>
              <a:t>     спасибо за внимание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быстрее?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381000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Назовите причины гражданской войны в Казахстане.</a:t>
            </a:r>
            <a:endParaRPr lang="ru-RU" dirty="0" smtClean="0"/>
          </a:p>
          <a:p>
            <a:pPr lvl="0"/>
            <a:r>
              <a:rPr lang="ru-RU" b="1" dirty="0" smtClean="0"/>
              <a:t>Какое событие послужило поводом к началу гражданской войны?</a:t>
            </a:r>
            <a:endParaRPr lang="ru-RU" dirty="0" smtClean="0"/>
          </a:p>
          <a:p>
            <a:pPr lvl="0"/>
            <a:r>
              <a:rPr lang="ru-RU" b="1" dirty="0" smtClean="0"/>
              <a:t>Какой масштабный эксперимент проводила Советская власть в 1918-1921 гг.?</a:t>
            </a:r>
            <a:endParaRPr lang="ru-RU" dirty="0" smtClean="0"/>
          </a:p>
          <a:p>
            <a:pPr lvl="0"/>
            <a:r>
              <a:rPr lang="ru-RU" b="1" dirty="0" smtClean="0"/>
              <a:t>Какие чрезвычайные меры были предприняты в период политики военного коммунизма? Почему?</a:t>
            </a:r>
            <a:endParaRPr lang="ru-RU" dirty="0" smtClean="0"/>
          </a:p>
          <a:p>
            <a:pPr lvl="0"/>
            <a:r>
              <a:rPr lang="ru-RU" b="1" dirty="0" smtClean="0"/>
              <a:t>Как называется главное мероприятие политики военного коммунизма?</a:t>
            </a:r>
            <a:endParaRPr lang="ru-RU" dirty="0" smtClean="0"/>
          </a:p>
          <a:p>
            <a:pPr lvl="0"/>
            <a:r>
              <a:rPr lang="ru-RU" b="1" dirty="0" smtClean="0"/>
              <a:t>Как реагировали крестьяне на продовольственную разверстку?</a:t>
            </a:r>
            <a:endParaRPr lang="ru-RU" dirty="0" smtClean="0"/>
          </a:p>
          <a:p>
            <a:pPr lvl="0"/>
            <a:r>
              <a:rPr lang="ru-RU" b="1" dirty="0" smtClean="0"/>
              <a:t>Почему появилось понятие «военный коммунизм»?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 (9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8077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</a:t>
            </a:r>
            <a:r>
              <a:rPr lang="ru-RU" dirty="0" smtClean="0"/>
              <a:t>анализ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497578"/>
          <a:ext cx="8458200" cy="503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819400"/>
                <a:gridCol w="2667000"/>
              </a:tblGrid>
              <a:tr h="1412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Политика проводимая государством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«Военный коммунизм»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НЭП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Политический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Экономический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Социокультурный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5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Технолгический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НЭПа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21"/>
          <p:cNvSpPr txBox="1">
            <a:spLocks noChangeArrowheads="1"/>
          </p:cNvSpPr>
          <p:nvPr/>
        </p:nvSpPr>
        <p:spPr bwMode="gray">
          <a:xfrm>
            <a:off x="763588" y="41275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FFFFFF"/>
                </a:solidFill>
              </a:rPr>
              <a:t>Text in here</a:t>
            </a:r>
          </a:p>
        </p:txBody>
      </p:sp>
      <p:pic>
        <p:nvPicPr>
          <p:cNvPr id="9220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438400" cy="27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7"/>
          <p:cNvSpPr>
            <a:spLocks noChangeArrowheads="1"/>
          </p:cNvSpPr>
          <p:nvPr/>
        </p:nvSpPr>
        <p:spPr bwMode="auto">
          <a:xfrm>
            <a:off x="304800" y="1066800"/>
            <a:ext cx="631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8–16.03.1921 г. - Х съезд РКП(б)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657600" y="1905000"/>
            <a:ext cx="5214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замена продразверстки продналогом;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разрешение сдавать и брать в аренду землю; 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применение наемного труда; 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поощрение развития сельскохозяйственной кредитной, потребительской кооперации; 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отмена трудовой повинности и трудовой мобилизации; 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сдача мелких предприятий в аренду частным лицам или кооперативам; </a:t>
            </a:r>
          </a:p>
          <a:p>
            <a:pPr indent="365125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ru-RU" sz="2000" i="1" dirty="0">
                <a:latin typeface="+mn-lt"/>
                <a:ea typeface="Calibri" pitchFamily="34" charset="0"/>
                <a:cs typeface="Times New Roman" pitchFamily="18" charset="0"/>
              </a:rPr>
              <a:t>переход на хозрасчет железнодорожного и автомобильного транспорта, добывающей и обрабатывающей промышленности. 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81001" y="4267200"/>
            <a:ext cx="281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500" i="1" dirty="0"/>
              <a:t>В.И.Ленин читает проект </a:t>
            </a:r>
            <a:r>
              <a:rPr lang="ru-RU" altLang="ru-RU" sz="1500" i="1" dirty="0" err="1"/>
              <a:t>НЭПа</a:t>
            </a:r>
            <a:r>
              <a:rPr lang="ru-RU" altLang="ru-RU" sz="1500" i="1" dirty="0"/>
              <a:t> на Х съезд РКП(б)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3152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</a:t>
            </a:r>
            <a:b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«Что? Где? Когда?»</a:t>
            </a:r>
            <a:b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43057" y="3026747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150000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http://masty.eu/wp-content/uploads/2013/03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98076"/>
            <a:ext cx="2123843" cy="2402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to-Gde-Kogda-Chto-nasha-zhizn_-Иgra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" y="6250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2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597376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412875"/>
            <a:ext cx="4164012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7163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4923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7893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64163" y="25654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08400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6877050" y="333375"/>
          <a:ext cx="2051050" cy="6035040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877050" y="333375"/>
            <a:ext cx="1008063" cy="100647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5" action="ppaction://hlinksldjump"/>
              </a:rPr>
              <a:t>1</a:t>
            </a:r>
            <a:endParaRPr lang="ru-RU" sz="60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92" name="Text Box 14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1066800" cy="478518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6" action="ppaction://hlinksldjump"/>
              </a:rPr>
              <a:t>2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6877050" y="2349500"/>
            <a:ext cx="1008063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7" action="ppaction://hlinksldjump"/>
              </a:rPr>
              <a:t>3Воп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7885112" y="333375"/>
            <a:ext cx="1030287" cy="470898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8" action="ppaction://hlinksldjump"/>
              </a:rPr>
              <a:t>7Вопр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877050" y="3357563"/>
            <a:ext cx="1008063" cy="10064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9" action="ppaction://hlinksldjump"/>
              </a:rPr>
              <a:t>4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6877050" y="4365625"/>
            <a:ext cx="1008063" cy="193899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0" action="ppaction://hlinksldjump"/>
              </a:rPr>
              <a:t>5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877050" y="5373688"/>
            <a:ext cx="1008063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1" action="ppaction://hlinksldjump"/>
              </a:rPr>
              <a:t>6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1" name="Text Box 15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885113" y="1341438"/>
            <a:ext cx="1008062" cy="470898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3" action="ppaction://hlinksldjump"/>
              </a:rPr>
              <a:t>8Вопр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2" name="Text Box 154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7885113" y="2349500"/>
            <a:ext cx="1008062" cy="37856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2" action="ppaction://hlinksldjump"/>
              </a:rPr>
              <a:t>9Воп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7885113" y="3357563"/>
            <a:ext cx="1008062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4" action="ppaction://hlinksldjump"/>
              </a:rPr>
              <a:t>10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7924800" y="4343400"/>
            <a:ext cx="990600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31750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0" action="ppaction://hlinksldjump"/>
              </a:rPr>
              <a:t>11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05" name="Text Box 1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924800" y="5410200"/>
            <a:ext cx="990600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15" action="ppaction://hlinksldjump"/>
              </a:rPr>
              <a:t>12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волчо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52400" y="6274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3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9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43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92" grpId="0" animBg="1"/>
      <p:bldP spid="2193" grpId="0" animBg="1"/>
      <p:bldP spid="2198" grpId="0" animBg="1"/>
      <p:bldP spid="2199" grpId="0" animBg="1"/>
      <p:bldP spid="2200" grpId="0" animBg="1"/>
      <p:bldP spid="2201" grpId="0" animBg="1"/>
      <p:bldP spid="2202" grpId="0" animBg="1"/>
      <p:bldP spid="2203" grpId="0" animBg="1"/>
      <p:bldP spid="2204" grpId="0" animBg="1"/>
      <p:bldP spid="22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7813"/>
            <a:ext cx="8186737" cy="579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 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00125"/>
            <a:ext cx="6086586" cy="5572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Рост недовольства аула и деревни после войны вызывало:</a:t>
            </a:r>
          </a:p>
          <a:p>
            <a:pPr>
              <a:buNone/>
            </a:pPr>
            <a:r>
              <a:rPr lang="ru-RU" sz="2400" dirty="0" smtClean="0"/>
              <a:t> - уменьшение посевных площадей, валовых сборов зерна и поголовья скота;</a:t>
            </a:r>
          </a:p>
          <a:p>
            <a:pPr lvl="0">
              <a:buNone/>
            </a:pPr>
            <a:r>
              <a:rPr lang="ru-RU" sz="2400" dirty="0" smtClean="0"/>
              <a:t>-  массовый голод 1921-1922 гг. (1 из причин изъятие 80 % излишков);</a:t>
            </a:r>
          </a:p>
          <a:p>
            <a:pPr lvl="0">
              <a:buNone/>
            </a:pPr>
            <a:r>
              <a:rPr lang="ru-RU" sz="2400" dirty="0" smtClean="0"/>
              <a:t>-  силовая политика государства по отношению к населению привела к выступление крестьян против «военного коммунизма».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5125" y="16764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411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9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4115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1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  <a:latin typeface="Century" panose="02040604050505020304" pitchFamily="18" charset="0"/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457200" y="2362200"/>
            <a:ext cx="5867400" cy="2057400"/>
          </a:xfrm>
          <a:prstGeom prst="wedgeRectCallout">
            <a:avLst>
              <a:gd name="adj1" fmla="val 71171"/>
              <a:gd name="adj2" fmla="val 4710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это ускорило процесс  перехода к новой экономической политике (НЭП)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2" name="Picture 2" descr="http://masty.eu/wp-content/uploads/2013/03/sov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89" y="5916156"/>
            <a:ext cx="800666" cy="90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1071</Words>
  <Application>Microsoft Office PowerPoint</Application>
  <PresentationFormat>Экран (4:3)</PresentationFormat>
  <Paragraphs>195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Переход от политики «военного коммунизма» к НЭПу Исследовательский вопрос: В чем положительные итоги новой экономической политики для Казахстана?</vt:lpstr>
      <vt:lpstr>Цель урока</vt:lpstr>
      <vt:lpstr>Кто быстрее? </vt:lpstr>
      <vt:lpstr>Слайд 4</vt:lpstr>
      <vt:lpstr>PEST анализ</vt:lpstr>
      <vt:lpstr>Сущность НЭПа</vt:lpstr>
      <vt:lpstr>Игра  «Что? Где? Когда?» </vt:lpstr>
      <vt:lpstr>Слайд 8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Подведем итоги</vt:lpstr>
      <vt:lpstr>20 марта 1921 года состоялся Х съезд РКП(б).</vt:lpstr>
      <vt:lpstr>Д/ з ответьте на вопросы:</vt:lpstr>
      <vt:lpstr>Рефлексия </vt:lpstr>
      <vt:lpstr>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Asus</cp:lastModifiedBy>
  <cp:revision>15</cp:revision>
  <dcterms:created xsi:type="dcterms:W3CDTF">2013-10-20T14:43:13Z</dcterms:created>
  <dcterms:modified xsi:type="dcterms:W3CDTF">2022-12-12T18:46:17Z</dcterms:modified>
</cp:coreProperties>
</file>